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602" r:id="rId2"/>
    <p:sldId id="657" r:id="rId3"/>
    <p:sldId id="703" r:id="rId4"/>
    <p:sldId id="618" r:id="rId5"/>
    <p:sldId id="640" r:id="rId6"/>
    <p:sldId id="700" r:id="rId7"/>
    <p:sldId id="701" r:id="rId8"/>
    <p:sldId id="706" r:id="rId9"/>
    <p:sldId id="729" r:id="rId10"/>
    <p:sldId id="732" r:id="rId11"/>
    <p:sldId id="734" r:id="rId12"/>
    <p:sldId id="751" r:id="rId13"/>
    <p:sldId id="753" r:id="rId14"/>
    <p:sldId id="754" r:id="rId15"/>
    <p:sldId id="752" r:id="rId16"/>
    <p:sldId id="685" r:id="rId17"/>
    <p:sldId id="741" r:id="rId18"/>
    <p:sldId id="735" r:id="rId19"/>
    <p:sldId id="704" r:id="rId20"/>
    <p:sldId id="730" r:id="rId21"/>
    <p:sldId id="761" r:id="rId22"/>
    <p:sldId id="756" r:id="rId23"/>
    <p:sldId id="736" r:id="rId24"/>
    <p:sldId id="737" r:id="rId25"/>
    <p:sldId id="755" r:id="rId26"/>
    <p:sldId id="738" r:id="rId27"/>
    <p:sldId id="757" r:id="rId28"/>
    <p:sldId id="739" r:id="rId29"/>
    <p:sldId id="742" r:id="rId30"/>
    <p:sldId id="744" r:id="rId31"/>
    <p:sldId id="758" r:id="rId32"/>
    <p:sldId id="759" r:id="rId33"/>
    <p:sldId id="762" r:id="rId34"/>
    <p:sldId id="749" r:id="rId35"/>
    <p:sldId id="750" r:id="rId36"/>
    <p:sldId id="760" r:id="rId37"/>
    <p:sldId id="707" r:id="rId38"/>
    <p:sldId id="702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3246" autoAdjust="0"/>
  </p:normalViewPr>
  <p:slideViewPr>
    <p:cSldViewPr snapToGrid="0">
      <p:cViewPr varScale="1">
        <p:scale>
          <a:sx n="78" d="100"/>
          <a:sy n="78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2A5CB-099E-4CF9-BF6F-3F8A8A4B0FC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B6AD7-A2FD-46CD-94B4-735226C2F1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7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31E0-EFB7-4629-8EB0-29100CB81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83" y="136525"/>
            <a:ext cx="11900034" cy="3373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643C8-97B4-4B15-ACD9-4A8427664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83" y="3602038"/>
            <a:ext cx="11900034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0E898-EAED-42C8-95C9-1E47CE03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48E34-A2A1-4E72-A9C7-3C9EBCAB17EF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D3A7-B520-4B0C-9CA6-AF7EFD54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3B53D-5344-42B7-8A9D-6F890024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2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3585-91F6-4154-9EFE-70B9648B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22428-5C00-4FEE-8463-5CACD7B91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93E6D-634D-4AFA-822B-14F27C66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1697C-6993-483D-815F-46658CF0B324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51C69-12C6-4C0B-B9F3-0C75858F6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AD70-69FC-4399-B45C-D66055F2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9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BBCEA3-9045-4F8F-9193-CFED0C5B2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3921D-89E2-4111-A4AA-D2CC2DACA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8826-2553-4B43-8250-340912C7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E2E0-76C9-4FE3-8A2F-84974188F436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EC20A-10B7-4E21-BFD8-36FEEF9E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7F0D5-AC1E-41CD-8F36-B69E551B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3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180F-6128-4690-BE1C-EFBB1543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15" y="152857"/>
            <a:ext cx="11885592" cy="136894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31836-2872-493A-A6D8-384BAC169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215" y="1650733"/>
            <a:ext cx="11885592" cy="50532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800"/>
            </a:lvl1pPr>
            <a:lvl2pPr>
              <a:lnSpc>
                <a:spcPct val="100000"/>
              </a:lnSpc>
              <a:spcBef>
                <a:spcPts val="600"/>
              </a:spcBef>
              <a:defRPr sz="2400"/>
            </a:lvl2pPr>
            <a:lvl3pPr>
              <a:lnSpc>
                <a:spcPct val="100000"/>
              </a:lnSpc>
              <a:spcBef>
                <a:spcPts val="600"/>
              </a:spcBef>
              <a:defRPr sz="2000"/>
            </a:lvl3pPr>
            <a:lvl4pPr>
              <a:lnSpc>
                <a:spcPct val="100000"/>
              </a:lnSpc>
              <a:spcBef>
                <a:spcPts val="600"/>
              </a:spcBef>
              <a:defRPr sz="18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DBB9C-3D00-4A42-AA4A-35FC59E7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3424" y="6435121"/>
            <a:ext cx="3204411" cy="365125"/>
          </a:xfrm>
        </p:spPr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6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EB59-9771-43A5-BB94-C302E6ACF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2976E-EF7E-4311-989F-46843A050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EA54F-6AEB-4E9B-8067-9F2EBF4E0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E411-362D-476A-93C6-0917A1E218A9}" type="datetime1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EA10E-76F4-44F3-AA1B-C4D22DB1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31034-86D9-48D2-8BA1-FC2476EF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9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CF0-DC53-4FB7-9118-02933765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1BA7D-B708-4C92-97C8-3E4FDB744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A4AEC-332D-4DF6-86F8-371A9365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3C9E8-8D29-450C-8AE0-4A2CECAD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71DB3-C5B8-4969-874D-5E8373351675}" type="datetime1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72180-8A6F-446C-A3F1-0E2A0EDF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9BEFB-2568-45A4-8E6B-681EECC4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02C6E-400B-4D79-BF31-DB7A9D0B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3946-E4B6-47ED-8E67-7C82A7061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2AF18-CECC-4D09-B5CF-FF8DD2537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0E8E7-FAB7-49B5-AB9A-10D3791C5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C43C4-7D5D-4B16-B920-A442D2ED9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F0010-55FC-4C87-95D6-5510EE95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34CB1-312C-45F6-BF37-DB105667CC53}" type="datetime1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92AD61-333B-4D4A-84AB-1B3D87D3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3C119-EB44-40B6-A634-A2059EBD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163A-D310-4B2A-926E-51148C8E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CBB31E-4A48-472D-8AC3-D65EC81A9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18CA2-223E-4601-A449-9AE3E0BFC9AA}" type="datetime1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2F24C-BA21-4D98-878F-32AA8DC4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502FD-863A-495F-B206-7D4AED29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7661F-ED9E-4740-BA42-6AC65DBB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C10F-2C89-494A-B61E-71B78CB64517}" type="datetime1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A7458-112E-4F01-83FD-EF05BB00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44616-B978-4766-BA71-A1300F20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9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1502-D7ED-4284-A867-00F038A7B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FD22A-0CBB-43C3-897A-A099F3ABD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87F20-8066-402F-B05C-1086300D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9BB28-3F3B-4DF3-98B2-CF3FFFE9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1BAFA-9F2D-47FF-A42C-7D69EE83E94A}" type="datetime1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55F63-46EE-4DFD-B706-07C72363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2434B-B2F1-4095-92EA-6C544CB2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2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5FF4-B0E2-4C73-BAEE-DA1DE550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5224E-0245-4593-B84C-490D4E035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A33F6-55AF-4315-856C-D36CD7EA5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2F9DC-36F0-48B9-B33F-94C1F5C8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1155-6695-4A58-806B-630CE9B21799}" type="datetime1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8DA16-1796-4A68-B237-B6130548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F7756-58EA-4D71-A492-E0189B1B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F4F38-3595-4845-812D-7CACE59D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410368"/>
            <a:ext cx="11430000" cy="13255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824D4-0C71-44CA-9423-9E7C47D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011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A589A-EAAA-42F3-AE89-BE2327431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5011" y="6356350"/>
            <a:ext cx="3196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A0EC6EC0-AA54-475C-BA6D-7A048B1E2DFC}" type="datetime1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3426C-A627-4311-A099-445CEB18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D142D-4388-4B46-9D2F-D418EE308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2044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653EC2E9-BBB0-4E49-A88D-C677C9DC5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6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̶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̶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dunford/tidysynt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i.org/10.3886/E100707V16-797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63CB-7B90-43B0-9EAE-28092C423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 Methods: Part 3</a:t>
            </a:r>
            <a:br>
              <a:rPr lang="en-US" dirty="0"/>
            </a:br>
            <a:r>
              <a:rPr lang="en-US" dirty="0"/>
              <a:t>Synthetic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A0E8D-C3E6-4C3F-ADC1-714348A8F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American Society of Criminology</a:t>
            </a:r>
          </a:p>
          <a:p>
            <a:r>
              <a:rPr lang="en-US" dirty="0"/>
              <a:t>November 14, 2023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000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03289-01FD-5F02-B83E-309C022A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3530E8-D792-75F0-B2A9-0228F1A3413D}"/>
              </a:ext>
            </a:extLst>
          </p:cNvPr>
          <p:cNvSpPr txBox="1"/>
          <p:nvPr/>
        </p:nvSpPr>
        <p:spPr>
          <a:xfrm>
            <a:off x="5641521" y="536122"/>
            <a:ext cx="4073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Philadelphia’s homicide trend is shown in bold. There is unclear visual evidence of a de-prosecution effect, since Philadelphia is pretty consistently among cities with a high homicide rate. </a:t>
            </a:r>
          </a:p>
        </p:txBody>
      </p:sp>
    </p:spTree>
    <p:extLst>
      <p:ext uri="{BB962C8B-B14F-4D97-AF65-F5344CB8AC3E}">
        <p14:creationId xmlns:p14="http://schemas.microsoft.com/office/powerpoint/2010/main" val="390048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A </a:t>
            </a:r>
            <a:r>
              <a:rPr lang="en-US" dirty="0" err="1"/>
              <a:t>TWFE</a:t>
            </a:r>
            <a:r>
              <a:rPr lang="en-US" dirty="0"/>
              <a:t> Model for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pros &lt;- pros %&gt;%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treated == 1 &amp; year &gt;= 2015,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year1treated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(treated == 1, 2015, 0),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time1treated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(treated == 1 ~ year - 2015,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TRUE ~ 0))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feols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| agency + year, cluster = ~ agency, data = pros)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twfe.leads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feols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3:0) | agency + year, panel.id = ~ agency + year, cluster = ~ agency, data = pros)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5396592" y="4655741"/>
            <a:ext cx="6646215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synthetic control design bears resemblance to the difference-in-differences design. So let’s just estimate two-way fixed effects models and probe the validity of the parallel trends assumption.</a:t>
            </a:r>
          </a:p>
        </p:txBody>
      </p:sp>
    </p:spTree>
    <p:extLst>
      <p:ext uri="{BB962C8B-B14F-4D97-AF65-F5344CB8AC3E}">
        <p14:creationId xmlns:p14="http://schemas.microsoft.com/office/powerpoint/2010/main" val="130254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A </a:t>
            </a:r>
            <a:r>
              <a:rPr lang="en-US" dirty="0" err="1"/>
              <a:t>TWFE</a:t>
            </a:r>
            <a:r>
              <a:rPr lang="en-US" dirty="0"/>
              <a:t> Model for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tidy(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 × 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term           estimate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&lt;chr&gt;       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-4.83     0.449     -10.7 3.08e-20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tidy(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twfe.leads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4 × 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term                 estimate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&lt;chr&gt;             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1 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3)TRUE   -0.230     0.512    -0.449 6.54e- 1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2 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2)TRUE   -5.29      0.328   -16.2   2.19e-34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3 f(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1)TRUE    0.149     0.307     0.485 6.28e- 1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4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tv.treatedTRUE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1.03      0.328     3.13  2.08e- 3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8074478" y="1650733"/>
            <a:ext cx="3968329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standard </a:t>
            </a:r>
            <a:r>
              <a:rPr lang="en-US" dirty="0" err="1">
                <a:latin typeface="+mj-lt"/>
              </a:rPr>
              <a:t>TWFE</a:t>
            </a:r>
            <a:r>
              <a:rPr lang="en-US" dirty="0">
                <a:latin typeface="+mj-lt"/>
              </a:rPr>
              <a:t> model indicates the homicide rate might actually have fallen in response to the de-prosecution policy, by almost 5 homicides per 100,000. But there is clear evidence that homicide dropped two years beforehand, which makes it tough to attribute the post-intervention drop to the policy itself.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9F41F-8932-7F22-9B76-8557D93A5C6D}"/>
              </a:ext>
            </a:extLst>
          </p:cNvPr>
          <p:cNvSpPr/>
          <p:nvPr/>
        </p:nvSpPr>
        <p:spPr>
          <a:xfrm>
            <a:off x="535974" y="2923584"/>
            <a:ext cx="6705747" cy="33336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A0201-7AAB-773C-AA83-D2936DD0AECA}"/>
              </a:ext>
            </a:extLst>
          </p:cNvPr>
          <p:cNvSpPr/>
          <p:nvPr/>
        </p:nvSpPr>
        <p:spPr>
          <a:xfrm>
            <a:off x="535973" y="4851249"/>
            <a:ext cx="7538505" cy="96172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5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A </a:t>
            </a:r>
            <a:r>
              <a:rPr lang="en-US" dirty="0" err="1"/>
              <a:t>TWFE</a:t>
            </a:r>
            <a:r>
              <a:rPr lang="en-US" dirty="0"/>
              <a:t> Model for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feols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(time1treated, treated, -1) | agency + year, cluster = ~ agency, data = pros)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twfe.event.plot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c(-25:-2, 0:4), b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twfe.event$coefficients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se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twfe.event$se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twfe.event.plot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twfe.event.plot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c(-1, 0, 0))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twfe.event.plot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b))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geom_pointrange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b - 2 * se,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b + 2 * se), linewidth = 0.7)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theme(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c(0.85, 0.8)) + labs(x = "Time to De-Prosecution Policy", y = "Estimate of the ATT", title = "Event Study Estimates of the Impact of De-Prosecution on Homicide")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58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0AFBFE-D5AB-7B26-262C-D39CBE55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9A4EE-4FFF-D70F-BC36-E491C6A25D00}"/>
              </a:ext>
            </a:extLst>
          </p:cNvPr>
          <p:cNvSpPr txBox="1"/>
          <p:nvPr/>
        </p:nvSpPr>
        <p:spPr>
          <a:xfrm>
            <a:off x="11176906" y="511629"/>
            <a:ext cx="8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Woof!</a:t>
            </a:r>
          </a:p>
        </p:txBody>
      </p:sp>
    </p:spTree>
    <p:extLst>
      <p:ext uri="{BB962C8B-B14F-4D97-AF65-F5344CB8AC3E}">
        <p14:creationId xmlns:p14="http://schemas.microsoft.com/office/powerpoint/2010/main" val="341851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B62A-4E9A-322D-7806-0A70F209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in Differences versus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2C59-3319-1946-A676-D687D35C9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features in favor of </a:t>
            </a:r>
            <a:r>
              <a:rPr lang="en-US" dirty="0" err="1"/>
              <a:t>SCM</a:t>
            </a:r>
            <a:r>
              <a:rPr lang="en-US" dirty="0"/>
              <a:t> over DID</a:t>
            </a:r>
          </a:p>
          <a:p>
            <a:pPr lvl="1"/>
            <a:r>
              <a:rPr lang="en-US" dirty="0"/>
              <a:t>DID hinges on a parallel trends assumption, whereas </a:t>
            </a:r>
            <a:r>
              <a:rPr lang="en-US" dirty="0" err="1"/>
              <a:t>SCM</a:t>
            </a:r>
            <a:r>
              <a:rPr lang="en-US" dirty="0"/>
              <a:t> conjures a control unit that effectively matches the time series of the treatment unit prior to treatment, by definition</a:t>
            </a:r>
          </a:p>
          <a:p>
            <a:pPr lvl="1"/>
            <a:r>
              <a:rPr lang="en-US" dirty="0"/>
              <a:t>DID uses the entire pool of control units, whereas </a:t>
            </a:r>
            <a:r>
              <a:rPr lang="en-US" dirty="0" err="1"/>
              <a:t>SCM</a:t>
            </a:r>
            <a:r>
              <a:rPr lang="en-US" dirty="0"/>
              <a:t> draws more heavily from only certain control units via differential weighting</a:t>
            </a:r>
          </a:p>
          <a:p>
            <a:pPr lvl="1"/>
            <a:r>
              <a:rPr lang="en-US" dirty="0"/>
              <a:t>DID is regression-based and requires functional form assumptions and high-dimensional interactions, whereas </a:t>
            </a:r>
            <a:r>
              <a:rPr lang="en-US" dirty="0" err="1"/>
              <a:t>SCM</a:t>
            </a:r>
            <a:r>
              <a:rPr lang="en-US" dirty="0"/>
              <a:t> is non-parametric and inherently dynamic</a:t>
            </a:r>
          </a:p>
          <a:p>
            <a:pPr lvl="1"/>
            <a:endParaRPr lang="en-US" dirty="0"/>
          </a:p>
          <a:p>
            <a:r>
              <a:rPr lang="en-US" dirty="0"/>
              <a:t>An important limiting factor of </a:t>
            </a:r>
            <a:r>
              <a:rPr lang="en-US" dirty="0" err="1"/>
              <a:t>SCM</a:t>
            </a:r>
            <a:endParaRPr lang="en-US" dirty="0"/>
          </a:p>
          <a:p>
            <a:pPr lvl="1"/>
            <a:r>
              <a:rPr lang="en-US" dirty="0"/>
              <a:t>DID can be estimated with just one or a few pre-treatment time periods, but </a:t>
            </a:r>
            <a:r>
              <a:rPr lang="en-US" dirty="0" err="1"/>
              <a:t>SCM</a:t>
            </a:r>
            <a:r>
              <a:rPr lang="en-US" dirty="0"/>
              <a:t> requires many pre-treatment time periods (in this sense, </a:t>
            </a:r>
            <a:r>
              <a:rPr lang="en-US" dirty="0" err="1"/>
              <a:t>SCM</a:t>
            </a:r>
            <a:r>
              <a:rPr lang="en-US" dirty="0"/>
              <a:t> is more like interrupted time series)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865C5-BD57-E3CA-6A86-1CE065C9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731-9D0A-41D9-B870-95E9AEFD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for the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3B04-0B43-4C3D-A915-7F5E949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string together commands via pipes with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tidysynth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package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synthetic_control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(outcome =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unit =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time =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i_unit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generate_placebos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T/F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Initializes the </a:t>
            </a:r>
            <a:r>
              <a:rPr lang="en-US" dirty="0" err="1">
                <a:cs typeface="Courier New" panose="02070309020205020404" pitchFamily="49" charset="0"/>
              </a:rPr>
              <a:t>SCM</a:t>
            </a:r>
            <a:r>
              <a:rPr lang="en-US" dirty="0">
                <a:cs typeface="Courier New" panose="02070309020205020404" pitchFamily="49" charset="0"/>
              </a:rPr>
              <a:t> by specifying key information about the data, including the treated unit and time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generate_predictor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time_window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#:#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Creates predictors aggregating covariate data to fit the </a:t>
            </a:r>
            <a:r>
              <a:rPr lang="en-US" dirty="0" err="1">
                <a:cs typeface="Courier New" panose="02070309020205020404" pitchFamily="49" charset="0"/>
              </a:rPr>
              <a:t>SCM</a:t>
            </a:r>
            <a:r>
              <a:rPr lang="en-US" dirty="0">
                <a:cs typeface="Courier New" panose="02070309020205020404" pitchFamily="49" charset="0"/>
              </a:rPr>
              <a:t> across the pre-intervention time window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Multiple covariates and time windows can be piped together sequentially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optimization_window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#:#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Creates weights to generate the synthetic control unit over the full pre-intervention time window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Creates the synthetic control unit</a:t>
            </a:r>
            <a:endParaRPr lang="en-US" dirty="0"/>
          </a:p>
          <a:p>
            <a:pPr lvl="1"/>
            <a:r>
              <a:rPr lang="en-US" dirty="0"/>
              <a:t>A good resource is available at </a:t>
            </a:r>
            <a:r>
              <a:rPr lang="en-US" dirty="0">
                <a:hlinkClick r:id="rId2"/>
              </a:rPr>
              <a:t>https://github.com/edunford/tidysynth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6AC6-FAAD-4A16-809C-22D62D9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1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731-9D0A-41D9-B870-95E9AEFD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for the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3B04-0B43-4C3D-A915-7F5E949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built-in commands to extract data in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tidysynth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package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grab_synthetic_control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Outcome data for treated and synthetic units over the full time window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grab_balance_table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Balance data for the predictors used to fit the </a:t>
            </a:r>
            <a:r>
              <a:rPr lang="en-US" dirty="0" err="1">
                <a:sym typeface="Symbol" panose="05050102010706020507" pitchFamily="18" charset="2"/>
              </a:rPr>
              <a:t>SCM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grab_unit_weights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Weights assigned to each control unit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grab_significance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Fisher’s exact p-values (one-sided) obtained by ranking the mean squared prediction error (</a:t>
            </a:r>
            <a:r>
              <a:rPr lang="en-US" dirty="0" err="1">
                <a:sym typeface="Symbol" panose="05050102010706020507" pitchFamily="18" charset="2"/>
              </a:rPr>
              <a:t>MSPE</a:t>
            </a:r>
            <a:r>
              <a:rPr lang="en-US" dirty="0">
                <a:sym typeface="Symbol" panose="05050102010706020507" pitchFamily="18" charset="2"/>
              </a:rPr>
              <a:t>) ratios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Can also be used to obtain the pre-intervention </a:t>
            </a:r>
            <a:r>
              <a:rPr lang="en-US" dirty="0" err="1">
                <a:sym typeface="Symbol" panose="05050102010706020507" pitchFamily="18" charset="2"/>
              </a:rPr>
              <a:t>RMSPE</a:t>
            </a:r>
            <a:r>
              <a:rPr lang="en-US" dirty="0">
                <a:sym typeface="Symbol" panose="05050102010706020507" pitchFamily="18" charset="2"/>
              </a:rPr>
              <a:t>, which comes in handy when comparing different specifications of the pre-intervention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6AC6-FAAD-4A16-809C-22D62D9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1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731-9D0A-41D9-B870-95E9AEFD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 for the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3B04-0B43-4C3D-A915-7F5E949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also built-in plot functions available in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tidysynth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package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plot_trends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Plots the outcome series for treated and synthetic units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plot_differences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Plots the ATT series (i.e., the difference between the treated and synthetic units at each time period) over the full time window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Visualizes the </a:t>
            </a:r>
            <a:r>
              <a:rPr lang="en-US" dirty="0" err="1">
                <a:sym typeface="Symbol" panose="05050102010706020507" pitchFamily="18" charset="2"/>
              </a:rPr>
              <a:t>SCM</a:t>
            </a:r>
            <a:r>
              <a:rPr lang="en-US" dirty="0">
                <a:sym typeface="Symbol" panose="05050102010706020507" pitchFamily="18" charset="2"/>
              </a:rPr>
              <a:t> fit during the pre-intervention period and the time-specific estimate of the ATT during the post-intervention period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plot_placebos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Plots all of the placebo ATT series, to visualize the relative rarity of the original ATT series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plot_weights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Plots the control unit and predictor variable weights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plot_mspe_ratio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sym typeface="Symbol" panose="05050102010706020507" pitchFamily="18" charset="2"/>
              </a:rPr>
              <a:t> Plots the ratio of the pre-intervention mean squared prediction error (</a:t>
            </a:r>
            <a:r>
              <a:rPr lang="en-US" dirty="0" err="1">
                <a:sym typeface="Symbol" panose="05050102010706020507" pitchFamily="18" charset="2"/>
              </a:rPr>
              <a:t>MSPE</a:t>
            </a:r>
            <a:r>
              <a:rPr lang="en-US" dirty="0">
                <a:sym typeface="Symbol" panose="05050102010706020507" pitchFamily="18" charset="2"/>
              </a:rPr>
              <a:t>) to the post-intervention </a:t>
            </a:r>
            <a:r>
              <a:rPr lang="en-US" dirty="0" err="1">
                <a:sym typeface="Symbol" panose="05050102010706020507" pitchFamily="18" charset="2"/>
              </a:rPr>
              <a:t>MSPE</a:t>
            </a:r>
            <a:r>
              <a:rPr lang="en-US" dirty="0">
                <a:sym typeface="Symbol" panose="05050102010706020507" pitchFamily="18" charset="2"/>
              </a:rPr>
              <a:t> for all ATT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6AC6-FAAD-4A16-809C-22D62D9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1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731-9D0A-41D9-B870-95E9AEFD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with the Synthetic Control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43B04-0B43-4C3D-A915-7F5E949EC6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Statistical inference is possible with permutation methods (Abadie et al., 2010)</a:t>
                </a:r>
              </a:p>
              <a:p>
                <a:pPr lvl="1"/>
                <a:r>
                  <a:rPr lang="en-US" dirty="0"/>
                  <a:t>“Placebo” treatment effects </a:t>
                </a:r>
                <a:r>
                  <a:rPr lang="en-US" dirty="0">
                    <a:sym typeface="Symbol" panose="05050102010706020507" pitchFamily="18" charset="2"/>
                  </a:rPr>
                  <a:t> </a:t>
                </a:r>
                <a:r>
                  <a:rPr lang="en-US" dirty="0"/>
                  <a:t>Every untreated unit is reclassified as a treated unit and the analysis is re-run with the same specification to construct an exact distribution under the null hypothesis</a:t>
                </a:r>
              </a:p>
              <a:p>
                <a:pPr lvl="1"/>
                <a:r>
                  <a:rPr lang="en-US" dirty="0"/>
                  <a:t>Adjustment is made for the pre-intervention fit by taking the ratio of the post-intervention mean squared prediction error (</a:t>
                </a:r>
                <a:r>
                  <a:rPr lang="en-US" dirty="0" err="1"/>
                  <a:t>MSPE</a:t>
                </a:r>
                <a:r>
                  <a:rPr lang="en-US" dirty="0"/>
                  <a:t>) to the pre-intervention </a:t>
                </a:r>
                <a:r>
                  <a:rPr lang="en-US" dirty="0" err="1"/>
                  <a:t>MSPE</a:t>
                </a:r>
                <a:endParaRPr lang="en-US" dirty="0"/>
              </a:p>
              <a:p>
                <a:pPr lvl="2"/>
                <a:r>
                  <a:rPr lang="en-US" dirty="0"/>
                  <a:t>The p-value derives from the ranked </a:t>
                </a:r>
                <a:r>
                  <a:rPr lang="en-US" dirty="0" err="1"/>
                  <a:t>MSPE</a:t>
                </a:r>
                <a:r>
                  <a:rPr lang="en-US" dirty="0"/>
                  <a:t> ratios, where a large </a:t>
                </a:r>
                <a:r>
                  <a:rPr lang="en-US" dirty="0" err="1"/>
                  <a:t>MSPE</a:t>
                </a:r>
                <a:r>
                  <a:rPr lang="en-US" dirty="0"/>
                  <a:t> ratio indicates a large post-intervention difference from the synthetic control relative to the pre-intervention difference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p-value is a function of the number of units, so for example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/>
                  <a:t> units, the smallest (one-sided) p-value possible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0.02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43B04-0B43-4C3D-A915-7F5E949EC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3" t="-1206" r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6AC6-FAAD-4A16-809C-22D62D9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8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731-9D0A-41D9-B870-95E9AEFD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3B04-0B43-4C3D-A915-7F5E949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Comparative case study design </a:t>
            </a:r>
            <a:r>
              <a:rPr lang="en-US" dirty="0">
                <a:sym typeface="Symbol" panose="05050102010706020507" pitchFamily="18" charset="2"/>
              </a:rPr>
              <a:t> Untreated unit(s) chosen on the basis of subjective similarity to the treated unit (e.g., contiguity)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Interrupted time series with ad hoc comparison units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Question of whether control unit represents the counterfactual trajectory that the treated unit would have experienced in the absence of treatment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/>
              <a:t>In practice, it is impossible to conjure a single untreated unit that approximates the key unobserved characteristics of the treated unit</a:t>
            </a:r>
          </a:p>
          <a:p>
            <a:pPr lvl="1"/>
            <a:r>
              <a:rPr lang="en-US" dirty="0"/>
              <a:t>Synthetic control is a data-driven approach which presumes there is no single unit that suffices for this purpose, and that some combination of units is best suited for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6AC6-FAAD-4A16-809C-22D62D9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Fit the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synth &lt;- pros %&gt;%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synthetic_control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unit = agency,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time = year,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i_time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generate_placebos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generate_predictor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time_window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1990:2014,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murder = mean(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generate_weights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optimization_window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1990:2014)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7302137" y="1650733"/>
            <a:ext cx="4740670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fits a basic </a:t>
            </a:r>
            <a:r>
              <a:rPr lang="en-US" dirty="0" err="1">
                <a:latin typeface="+mj-lt"/>
              </a:rPr>
              <a:t>SCM</a:t>
            </a:r>
            <a:r>
              <a:rPr lang="en-US" dirty="0">
                <a:latin typeface="+mj-lt"/>
              </a:rPr>
              <a:t> using just the average of the homicide rate over 1990-2014 to construct the weights. Notice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tidysynth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+mj-lt"/>
              </a:rPr>
              <a:t>commands are strung together in a single pipeline.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8EA85-6FFB-ACF8-41C4-56C4506A54E9}"/>
              </a:ext>
            </a:extLst>
          </p:cNvPr>
          <p:cNvSpPr/>
          <p:nvPr/>
        </p:nvSpPr>
        <p:spPr>
          <a:xfrm>
            <a:off x="352696" y="3893819"/>
            <a:ext cx="5564777" cy="65368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Grab the Relevant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fit.synth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grab_synthetic_control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fit.placebo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grab_synthetic_control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(synth, placebo = T)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grab_unit_weights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grab_significance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8107135" y="1650733"/>
            <a:ext cx="3935671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 are going to make some graphs, so let’s get the results we wish to visualize.</a:t>
            </a:r>
          </a:p>
        </p:txBody>
      </p:sp>
    </p:spTree>
    <p:extLst>
      <p:ext uri="{BB962C8B-B14F-4D97-AF65-F5344CB8AC3E}">
        <p14:creationId xmlns:p14="http://schemas.microsoft.com/office/powerpoint/2010/main" val="157087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Significance of Post-Intervention ATTs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fit.mspe$unit_name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 × 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type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mspe_ratio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rank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fishers_exact_pvalue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z_score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&lt;chr&gt;           &lt;chr&gt;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    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 Treated     20.0      22.2       1.11    70                0.473  -0.293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sqrt(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fit.mspe$unit_name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3])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 ×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pre_mspe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1     4.47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BF7491-65C3-4BBB-B23D-DF0007B61B6A}"/>
                  </a:ext>
                </a:extLst>
              </p:cNvPr>
              <p:cNvSpPr txBox="1"/>
              <p:nvPr/>
            </p:nvSpPr>
            <p:spPr>
              <a:xfrm>
                <a:off x="8098971" y="3797943"/>
                <a:ext cx="3943836" cy="233442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The one-sided p-value for the impact of the de-prosecution policy on homicide is 0.47 for this particular model. 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The pre-intervention </a:t>
                </a:r>
                <a:r>
                  <a:rPr lang="en-US" dirty="0" err="1">
                    <a:latin typeface="+mj-lt"/>
                  </a:rPr>
                  <a:t>MSPE</a:t>
                </a:r>
                <a:r>
                  <a:rPr lang="en-US" dirty="0">
                    <a:latin typeface="+mj-lt"/>
                  </a:rPr>
                  <a:t> can be used to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𝑅𝑀𝑆𝑃𝐸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20.0</m:t>
                        </m:r>
                      </m:e>
                    </m:ra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4.47</m:t>
                    </m:r>
                  </m:oMath>
                </a14:m>
                <a:r>
                  <a:rPr lang="en-US" dirty="0">
                    <a:latin typeface="+mj-lt"/>
                  </a:rPr>
                  <a:t> to serve as a comparison with alternative specifications.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BF7491-65C3-4BBB-B23D-DF0007B61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1" y="3797943"/>
                <a:ext cx="3943836" cy="2334422"/>
              </a:xfrm>
              <a:prstGeom prst="rect">
                <a:avLst/>
              </a:prstGeom>
              <a:blipFill>
                <a:blip r:embed="rId2"/>
                <a:stretch>
                  <a:fillRect l="-1233" t="-1039" r="-1541" b="-285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2C0B3FB-0636-C19D-3845-E80070AE14CD}"/>
              </a:ext>
            </a:extLst>
          </p:cNvPr>
          <p:cNvSpPr/>
          <p:nvPr/>
        </p:nvSpPr>
        <p:spPr>
          <a:xfrm>
            <a:off x="7381060" y="2303361"/>
            <a:ext cx="3338647" cy="97372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BA496-6B2F-03A4-B003-1BA63A7E2C81}"/>
              </a:ext>
            </a:extLst>
          </p:cNvPr>
          <p:cNvSpPr/>
          <p:nvPr/>
        </p:nvSpPr>
        <p:spPr>
          <a:xfrm>
            <a:off x="740228" y="4220556"/>
            <a:ext cx="1170215" cy="9817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82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Visualize the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fit.synth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(cols = c("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"group",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"outcome")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outcome, color = group))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(linewidth = 1)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scale_color_discrete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(name = "Series", labels = c("Philadelphia", "Synthetic Philadelphia"))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theme(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"top") + labs(x = "Year", y = "Homicide Rate per 100,000", title = "Treated and Synthetic Homicide Series")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fit.synth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(linewidth = 1)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labs(x = "Year", y = "Difference in Homicide Rate per 100,000", title = "Treatment Effect Series")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plot_grid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(a1, b1)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4098471" y="5030751"/>
            <a:ext cx="7944335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Rather than use the built-in plots, let’s create a custom plot of the homicide trends.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This object is 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grab_synthetic_control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, which generates a data frame including Philadelphia (</a:t>
            </a:r>
            <a:r>
              <a:rPr lang="en-US" i="1" dirty="0" err="1">
                <a:latin typeface="+mj-lt"/>
                <a:cs typeface="Courier New" panose="02070309020205020404" pitchFamily="49" charset="0"/>
              </a:rPr>
              <a:t>real_y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) and </a:t>
            </a:r>
            <a:r>
              <a:rPr lang="en-US" dirty="0">
                <a:latin typeface="+mj-lt"/>
              </a:rPr>
              <a:t>Synthetic Philadelphia (</a:t>
            </a:r>
            <a:r>
              <a:rPr lang="en-US" i="1" dirty="0" err="1">
                <a:latin typeface="+mj-lt"/>
              </a:rPr>
              <a:t>synth_y</a:t>
            </a:r>
            <a:r>
              <a:rPr lang="en-US" dirty="0">
                <a:latin typeface="+mj-lt"/>
              </a:rPr>
              <a:t>) by year (</a:t>
            </a:r>
            <a:r>
              <a:rPr lang="en-US" i="1" dirty="0" err="1">
                <a:latin typeface="+mj-lt"/>
              </a:rPr>
              <a:t>time_unit</a:t>
            </a:r>
            <a:r>
              <a:rPr lang="en-US" dirty="0">
                <a:latin typeface="+mj-lt"/>
              </a:rPr>
              <a:t>).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8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937D81C-C171-24C6-F6C7-0B448A9B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43BAB-9390-BB5E-5E2A-09DA3CA35804}"/>
              </a:ext>
            </a:extLst>
          </p:cNvPr>
          <p:cNvSpPr txBox="1"/>
          <p:nvPr/>
        </p:nvSpPr>
        <p:spPr>
          <a:xfrm>
            <a:off x="7976507" y="4992735"/>
            <a:ext cx="28166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This plot provides the ATT series, but the pre-intervention differences are way too large for this model to be informative.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E3954-82D2-5071-A965-6FA6ECC29738}"/>
              </a:ext>
            </a:extLst>
          </p:cNvPr>
          <p:cNvSpPr txBox="1"/>
          <p:nvPr/>
        </p:nvSpPr>
        <p:spPr>
          <a:xfrm>
            <a:off x="677635" y="5308419"/>
            <a:ext cx="2471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We would rather see much closer fit between the two series than this.</a:t>
            </a:r>
          </a:p>
        </p:txBody>
      </p:sp>
    </p:spTree>
    <p:extLst>
      <p:ext uri="{BB962C8B-B14F-4D97-AF65-F5344CB8AC3E}">
        <p14:creationId xmlns:p14="http://schemas.microsoft.com/office/powerpoint/2010/main" val="2049775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Visualize the Placebo Treatment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fit.placebo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group = .id))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(color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subset(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fit.placebo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.placebo == 0), mapping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color = "black", linewidth = 1.5)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labs(x = "Year", y = "Difference in Homicide Rate per 100,000", title = "Actual and Placebo Treatment Effect Series")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5233307" y="3406055"/>
            <a:ext cx="6809499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This object is also from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grab_synthetic_control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, but with the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placebo = T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option. It stacks all of the units and provides the observed homicide series and the synthetic homicide series.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43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8AF43C-C8D4-C5CA-A217-3B9DBE673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BD48F-0E95-F3BB-1DD3-AF281F0ADC1F}"/>
              </a:ext>
            </a:extLst>
          </p:cNvPr>
          <p:cNvSpPr txBox="1"/>
          <p:nvPr/>
        </p:nvSpPr>
        <p:spPr>
          <a:xfrm>
            <a:off x="3731079" y="530138"/>
            <a:ext cx="5977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plot overlays the Philadelphia ATT series onto the placebo ATT series. If the de-prosecution policy has any impact on homicide, the post-intervention Philadelphia ATT series ought to be an outlier. It does not appear to be one.</a:t>
            </a:r>
          </a:p>
        </p:txBody>
      </p:sp>
    </p:spTree>
    <p:extLst>
      <p:ext uri="{BB962C8B-B14F-4D97-AF65-F5344CB8AC3E}">
        <p14:creationId xmlns:p14="http://schemas.microsoft.com/office/powerpoint/2010/main" val="1318810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Visualize the Weights and </a:t>
            </a:r>
            <a:r>
              <a:rPr lang="en-US" dirty="0" err="1"/>
              <a:t>MSPE</a:t>
            </a:r>
            <a:r>
              <a:rPr lang="en-US" dirty="0"/>
              <a:t>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mutate(rank = 148 - rank(weight)) %&gt;% arrange(rank)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fit.wgts.lab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fit.wgts$unit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[35:1]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fit.mspe.lab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fit.mspe$unit_name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[35:1]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rank &lt;= 35),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(rev(rank)), y = weight))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scale_x_discrete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(labels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fit.wgts.lab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labs(x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element_blank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y = "Weight", title = "Unit Weights in Synthetic Control")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d1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rank &lt;= 35),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(rev(rank)),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mspe_ratio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scale_x_discrete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(labels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fit.mspe.lab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labs(x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element_blank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(), y = "Post-Intervention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Pre-Intervention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title = "Mean Squared Prediction Error Ratios")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plot_grid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(c1, d1)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6474279" y="2271216"/>
            <a:ext cx="5568528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We cannot include all 147 control cities in a graph, so this program ranks the unit weights and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MSPE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ratios, and selects the top 35 for visualization. 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3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28F231B-E215-DBB7-66C4-6494B783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7D5BA-AABF-1317-6488-5BB3B7B9BA6F}"/>
              </a:ext>
            </a:extLst>
          </p:cNvPr>
          <p:cNvSpPr txBox="1"/>
          <p:nvPr/>
        </p:nvSpPr>
        <p:spPr>
          <a:xfrm>
            <a:off x="2547257" y="4888777"/>
            <a:ext cx="3345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These are weights assigned to each control city in Synthetic Philadelphia. We can see Compton dominate, but all 147 cities contribute just a little bit.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D7CCA-4BED-370E-8716-C10372800C6B}"/>
              </a:ext>
            </a:extLst>
          </p:cNvPr>
          <p:cNvSpPr txBox="1"/>
          <p:nvPr/>
        </p:nvSpPr>
        <p:spPr>
          <a:xfrm>
            <a:off x="9168492" y="3903892"/>
            <a:ext cx="28634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The </a:t>
            </a:r>
            <a:r>
              <a:rPr lang="en-US" sz="1600" dirty="0" err="1">
                <a:latin typeface="+mj-lt"/>
              </a:rPr>
              <a:t>MSPE</a:t>
            </a:r>
            <a:r>
              <a:rPr lang="en-US" sz="1600" dirty="0">
                <a:latin typeface="+mj-lt"/>
              </a:rPr>
              <a:t> ratio is a measure of the statistical significance of the ATT, and the basis of a p-value. Philadelphia should be ranked toward the top if we are to conclude that de-prosecution had any impact on homicide. It is ranked 70, as we already saw.</a:t>
            </a:r>
          </a:p>
        </p:txBody>
      </p:sp>
    </p:spTree>
    <p:extLst>
      <p:ext uri="{BB962C8B-B14F-4D97-AF65-F5344CB8AC3E}">
        <p14:creationId xmlns:p14="http://schemas.microsoft.com/office/powerpoint/2010/main" val="1622776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Make Refinements to the </a:t>
            </a:r>
            <a:r>
              <a:rPr lang="en-US" dirty="0" err="1"/>
              <a:t>SCM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synth2 &lt;- pros %&gt;%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synthetic_control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(outcome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unit = agency,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time = year,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i_time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generate_placebos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generate_predictor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time_window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1990:2014,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generate_predictor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time_window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2006, murd06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generate_predictor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time_window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2011:2013, murd11_13 = mean(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generate_weights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optimization_window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1990:2014) %&gt;%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6605451" y="1650733"/>
            <a:ext cx="5437356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In the refined model, we will try to balance the homicide rate in the years leading up to the de-prosecution policy. This specification selects 2006 and the mean from 2011-2013.</a:t>
            </a:r>
          </a:p>
        </p:txBody>
      </p:sp>
    </p:spTree>
    <p:extLst>
      <p:ext uri="{BB962C8B-B14F-4D97-AF65-F5344CB8AC3E}">
        <p14:creationId xmlns:p14="http://schemas.microsoft.com/office/powerpoint/2010/main" val="77626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28731-9D0A-41D9-B870-95E9AEFD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3B04-0B43-4C3D-A915-7F5E949E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panose="05050102010706020507" pitchFamily="18" charset="2"/>
              </a:rPr>
              <a:t>Weighted combination of control units, from a “donor pool” of potential controls, is selected to resemble the treated unit’s pre-intervention series</a:t>
            </a:r>
          </a:p>
          <a:p>
            <a:pPr lvl="1"/>
            <a:r>
              <a:rPr lang="en-US" dirty="0"/>
              <a:t>Weights are chosen optimally to derive a single, “synthetic” control unit that serves as the counterfactual outcome series (Abadie, 2021; Abadie et al., 2010, 2015; Abadie and </a:t>
            </a:r>
            <a:r>
              <a:rPr lang="en-US" dirty="0" err="1"/>
              <a:t>Gardeazabal</a:t>
            </a:r>
            <a:r>
              <a:rPr lang="en-US" dirty="0"/>
              <a:t>, 2003)</a:t>
            </a:r>
          </a:p>
          <a:p>
            <a:pPr lvl="2"/>
            <a:r>
              <a:rPr lang="en-US" dirty="0"/>
              <a:t>Most important covariates are </a:t>
            </a:r>
            <a:r>
              <a:rPr lang="en-US" dirty="0">
                <a:sym typeface="Symbol" panose="05050102010706020507" pitchFamily="18" charset="2"/>
              </a:rPr>
              <a:t>pre-intervention outcomes, but can also include other covariates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Key to a good synthetic control design is having a lot of </a:t>
            </a:r>
            <a:r>
              <a:rPr lang="en-US" dirty="0">
                <a:sym typeface="Symbol" panose="05050102010706020507" pitchFamily="18" charset="2"/>
              </a:rPr>
              <a:t>pre-intervention</a:t>
            </a:r>
            <a:r>
              <a:rPr lang="en-US" dirty="0"/>
              <a:t> time periods and a large, heterogeneous donor pool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6AC6-FAAD-4A16-809C-22D62D9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3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Assessing Improvement in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fit2.mspe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grab_significance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sqrt(fit2.mspe[fit2.mspe$unit_name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3])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 ×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pre_mspe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1     2.46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fit2.mspe[fit2.mspe$unit_name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1 × 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type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post_mspe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mspe_ratio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rank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fishers_exact_pvalue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z_score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 &lt;chr&gt;           &lt;chr&gt;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    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1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 Treated     6.03      41.4       6.87     7               0.0473    1.38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F7491-65C3-4BBB-B23D-DF0007B61B6A}"/>
              </a:ext>
            </a:extLst>
          </p:cNvPr>
          <p:cNvSpPr txBox="1"/>
          <p:nvPr/>
        </p:nvSpPr>
        <p:spPr>
          <a:xfrm>
            <a:off x="8196943" y="1650733"/>
            <a:ext cx="3845863" cy="175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</a:t>
            </a:r>
            <a:r>
              <a:rPr lang="en-US" dirty="0" err="1">
                <a:latin typeface="+mj-lt"/>
              </a:rPr>
              <a:t>RMSPE</a:t>
            </a:r>
            <a:r>
              <a:rPr lang="en-US" dirty="0">
                <a:latin typeface="+mj-lt"/>
              </a:rPr>
              <a:t> declines 45% from 4.47 to 2.46, indicating an improvement in fit. The one-sided p-value for the impact of de-prosecution is now less than 0.05, which implies the ATT in Philadelphia is at least marginally significant.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5E027-294E-66FB-DB9E-68D694A1CC2B}"/>
              </a:ext>
            </a:extLst>
          </p:cNvPr>
          <p:cNvSpPr/>
          <p:nvPr/>
        </p:nvSpPr>
        <p:spPr>
          <a:xfrm>
            <a:off x="7388134" y="4882630"/>
            <a:ext cx="3331573" cy="91363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92888-F03F-6D12-BE39-318D798AB13D}"/>
              </a:ext>
            </a:extLst>
          </p:cNvPr>
          <p:cNvSpPr/>
          <p:nvPr/>
        </p:nvSpPr>
        <p:spPr>
          <a:xfrm>
            <a:off x="756557" y="2943719"/>
            <a:ext cx="1170215" cy="98175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37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Visualize the Refined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fit2.synth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grab_synthetic_control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a2 &lt;- fit2.synth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(cols = c("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"group",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"outcome")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outcome, color = group))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(linewidth = 1)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scale_color_discrete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(name = "Series", labels = c("Philadelphia", "Synthetic Philadelphia"))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theme(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"top") + labs(x = "Year", y = "Homicide Rate per 100,000", title = "Treated and Synthetic Homicide Series")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b2 &lt;- fit2.synth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time_unit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synth_y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(linewidth = 1)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labs(x = "Year", y = "Difference in Homicide Rate per 100,000", title = "Treatment Effect Series")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plot_grid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(a2, b2)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22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F4F3C-7CD7-6631-EC81-C1FD6C64D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E43BAB-9390-BB5E-5E2A-09DA3CA35804}"/>
              </a:ext>
            </a:extLst>
          </p:cNvPr>
          <p:cNvSpPr txBox="1"/>
          <p:nvPr/>
        </p:nvSpPr>
        <p:spPr>
          <a:xfrm>
            <a:off x="7217229" y="5066214"/>
            <a:ext cx="371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There is certainly less volatility than before in the pre-intervention series, but there are still some large too-large discrepancies and evidence of a pre-intervention trend.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E3954-82D2-5071-A965-6FA6ECC29738}"/>
              </a:ext>
            </a:extLst>
          </p:cNvPr>
          <p:cNvSpPr txBox="1"/>
          <p:nvPr/>
        </p:nvSpPr>
        <p:spPr>
          <a:xfrm>
            <a:off x="677636" y="5308419"/>
            <a:ext cx="3061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This is a much better fit, especially in the last several years leading up to the de-prosecution policy. </a:t>
            </a:r>
          </a:p>
        </p:txBody>
      </p:sp>
    </p:spTree>
    <p:extLst>
      <p:ext uri="{BB962C8B-B14F-4D97-AF65-F5344CB8AC3E}">
        <p14:creationId xmlns:p14="http://schemas.microsoft.com/office/powerpoint/2010/main" val="217093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Identify the </a:t>
            </a:r>
            <a:r>
              <a:rPr lang="en-US" dirty="0" err="1"/>
              <a:t>SCM</a:t>
            </a:r>
            <a:r>
              <a:rPr lang="en-US" dirty="0"/>
              <a:t>-Selected Control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fit2.wgts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grab_unit_weights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(synth2)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fit2.wgts &lt;- fit2.wgts %&gt;% mutate(rank = 148 - rank(weight)) %&gt;% arrange(rank)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fit2.wgts$weight[fit2.wgts$rank &lt;= 10]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[1] 0.284188542 0.148598373 0.119050751 0.101555474 0.067324635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[6] 0.007029201 0.006991064 0.006171611 0.006070244 0.005409647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fit2.wgts$unit[fit2.wgts$rank &lt;= 10]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orlando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FL" 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richmond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VA"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detroit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MI" 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inglewood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CA"   "flint MI"    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[6] "baton rouge LA"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louis MO"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kansas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city MO"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dayton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OH"  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rochester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NY"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9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Graph the </a:t>
            </a:r>
            <a:r>
              <a:rPr lang="en-US" dirty="0" err="1"/>
              <a:t>SCM</a:t>
            </a:r>
            <a:r>
              <a:rPr lang="en-US" dirty="0"/>
              <a:t>-Selected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labels &lt;- pros %&gt;% filter(agency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orlando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richmond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detroit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inglewood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CA" | agency == "flint MI") %&gt;%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(agency) %&gt;% summarize(pos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which.max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(year), x = year[pos],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[pos])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(subset(pros,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orlando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FL"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richmond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VA"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detroit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MI" | 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inglewood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CA" | agency == "flint MI"),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group = agency, color = agency))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(size = treated))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geom_label_repel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labels,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x, y = y, label = agency),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min.segment.length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0, direction = "y",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nudge_x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hjust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scale_color_viridis_d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(range = c(0.8, 2), guide = "none")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theme(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legend.position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"none") + labs(x = "Year", y = "Homicide Rate per 100,000", title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-Selected Agency Trends in Homicide, 1990-2020")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1B7AE-F61B-21BD-04BC-3A646B5E61E0}"/>
              </a:ext>
            </a:extLst>
          </p:cNvPr>
          <p:cNvSpPr txBox="1"/>
          <p:nvPr/>
        </p:nvSpPr>
        <p:spPr>
          <a:xfrm>
            <a:off x="6178731" y="5218534"/>
            <a:ext cx="5864075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 will select out Philadelphia and the five major control cities with non-trivial weight assigned by the </a:t>
            </a:r>
            <a:r>
              <a:rPr lang="en-US" dirty="0" err="1">
                <a:latin typeface="+mj-lt"/>
              </a:rPr>
              <a:t>SCM</a:t>
            </a:r>
            <a:r>
              <a:rPr lang="en-US" dirty="0">
                <a:latin typeface="+mj-lt"/>
              </a:rPr>
              <a:t>. We will just plot those homicide rate series to compare directly.</a:t>
            </a:r>
          </a:p>
        </p:txBody>
      </p:sp>
    </p:spTree>
    <p:extLst>
      <p:ext uri="{BB962C8B-B14F-4D97-AF65-F5344CB8AC3E}">
        <p14:creationId xmlns:p14="http://schemas.microsoft.com/office/powerpoint/2010/main" val="3725928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1A712-C920-7B6E-B5FD-0B07AA3A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0DD61-5E3D-692C-35DE-38AC87AE10C7}"/>
              </a:ext>
            </a:extLst>
          </p:cNvPr>
          <p:cNvSpPr txBox="1"/>
          <p:nvPr/>
        </p:nvSpPr>
        <p:spPr>
          <a:xfrm>
            <a:off x="8667206" y="573678"/>
            <a:ext cx="3342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With the </a:t>
            </a:r>
            <a:r>
              <a:rPr lang="en-US" dirty="0" err="1">
                <a:latin typeface="+mj-lt"/>
              </a:rPr>
              <a:t>SCM</a:t>
            </a:r>
            <a:r>
              <a:rPr lang="en-US" dirty="0">
                <a:latin typeface="+mj-lt"/>
              </a:rPr>
              <a:t>-selected cities singled out, it is a little easier to imagine how the weighting works. But we also want to establish face validity for the selections.</a:t>
            </a:r>
          </a:p>
        </p:txBody>
      </p:sp>
    </p:spTree>
    <p:extLst>
      <p:ext uri="{BB962C8B-B14F-4D97-AF65-F5344CB8AC3E}">
        <p14:creationId xmlns:p14="http://schemas.microsoft.com/office/powerpoint/2010/main" val="1887230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Estimate the Total Treatment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fit2.att &lt;- fit2.synth$real_y[fit2.synth$time_unit &gt;= 2015] - fit2.synth$synth_y[fit2.synth$time_unit &gt;= 2015]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round(fit2.att, 2)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[1]  -0.82  -8.88   0.85   4.47   0.08 -10.36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mean(fit2.att)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[1] -2.443078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sum(fit2.att)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[1] -14.65847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185DE-C91C-95E3-C415-4FD127005D7C}"/>
              </a:ext>
            </a:extLst>
          </p:cNvPr>
          <p:cNvSpPr txBox="1"/>
          <p:nvPr/>
        </p:nvSpPr>
        <p:spPr>
          <a:xfrm>
            <a:off x="8196943" y="1650733"/>
            <a:ext cx="3845863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This program selects out the observed and synthetic homicide rates from 2015-2020 in Philadelphia. These are the year-by-year estimates of the ATT, which can be averaged or added up.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de-prosecution policy is followed by about 2.5 fewer homicides per year, with a total of almost 15 fewer homicides. Considering Philadelphia is a city of 1.5 million, 15 fewer homicides per 100,000 is roughly 225 people.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A4A87E-EE48-23A1-9877-9B040630BF7D}"/>
              </a:ext>
            </a:extLst>
          </p:cNvPr>
          <p:cNvSpPr/>
          <p:nvPr/>
        </p:nvSpPr>
        <p:spPr>
          <a:xfrm>
            <a:off x="650422" y="3798219"/>
            <a:ext cx="1300843" cy="37914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97E43-0E95-83ED-164B-955D0BFA8846}"/>
              </a:ext>
            </a:extLst>
          </p:cNvPr>
          <p:cNvSpPr/>
          <p:nvPr/>
        </p:nvSpPr>
        <p:spPr>
          <a:xfrm>
            <a:off x="1009649" y="4745304"/>
            <a:ext cx="1300843" cy="37914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8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4EBF-E6EE-8C2A-CBE4-761FCF71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Synthetic Control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B3DAE-F4DC-2EEC-3E24-3E7CC3E46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De-prosecution might have actually reduced homicide in Philadelphia</a:t>
            </a:r>
          </a:p>
          <a:p>
            <a:pPr lvl="1"/>
            <a:r>
              <a:rPr lang="en-US" dirty="0"/>
              <a:t>Our refined model suggests that, if anything, de-prosecution was followed by an overall decline in homicide, and the permutation test indicates it is marginally significant</a:t>
            </a:r>
          </a:p>
          <a:p>
            <a:pPr lvl="2"/>
            <a:r>
              <a:rPr lang="en-US" dirty="0"/>
              <a:t>We would continue to refine the model to improve fit (and maybe add other covariates)</a:t>
            </a:r>
          </a:p>
          <a:p>
            <a:pPr lvl="1"/>
            <a:r>
              <a:rPr lang="en-US" dirty="0"/>
              <a:t>Sensitivity analyses would include (1) an </a:t>
            </a:r>
            <a:r>
              <a:rPr lang="en-US" i="1" dirty="0"/>
              <a:t>in-time placebo test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where we ba</a:t>
            </a:r>
            <a:r>
              <a:rPr lang="en-US" dirty="0"/>
              <a:t>ck up the intervention date, and (2) </a:t>
            </a:r>
            <a:r>
              <a:rPr lang="en-US" i="1" dirty="0"/>
              <a:t>leave-one-out robustness </a:t>
            </a:r>
            <a:r>
              <a:rPr lang="en-US" dirty="0"/>
              <a:t>where we remove the control units which contribute to the synthetic control one at a time </a:t>
            </a:r>
          </a:p>
          <a:p>
            <a:pPr lvl="1"/>
            <a:endParaRPr lang="en-US" dirty="0"/>
          </a:p>
          <a:p>
            <a:r>
              <a:rPr lang="en-US" dirty="0"/>
              <a:t>Synthetic control models have lots of researcher degrees of freedom and require great care and more than a couple of pre-intervention time periods</a:t>
            </a:r>
          </a:p>
        </p:txBody>
      </p:sp>
    </p:spTree>
    <p:extLst>
      <p:ext uri="{BB962C8B-B14F-4D97-AF65-F5344CB8AC3E}">
        <p14:creationId xmlns:p14="http://schemas.microsoft.com/office/powerpoint/2010/main" val="4146419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E38D-BE99-1450-4CD6-369A3516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CD786-BB2D-60ED-ECAA-520664CF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Abadie, Alberto. 2021. Using synthetic controls: Feasibility, data requirements, and methodological aspects. Journal of Economic Literature 59: 391–425. </a:t>
            </a:r>
          </a:p>
          <a:p>
            <a:r>
              <a:rPr lang="en-US" sz="2000" dirty="0"/>
              <a:t>Abadie, Alberto, Alexis Diamond, and Jens </a:t>
            </a:r>
            <a:r>
              <a:rPr lang="en-US" sz="2000" dirty="0" err="1"/>
              <a:t>Hainmueller</a:t>
            </a:r>
            <a:r>
              <a:rPr lang="en-US" sz="2000" dirty="0"/>
              <a:t>. 2010. Synthetic control methods for comparative case studies: Estimating the effect of California’s tobacco control program. Journal of the American Statistical Association 105: 493–505. </a:t>
            </a:r>
          </a:p>
          <a:p>
            <a:r>
              <a:rPr lang="en-US" sz="2000" dirty="0"/>
              <a:t>Abadie, Alberto, Alexis Diamond, and Jens </a:t>
            </a:r>
            <a:r>
              <a:rPr lang="en-US" sz="2000" dirty="0" err="1"/>
              <a:t>Hainmueller</a:t>
            </a:r>
            <a:r>
              <a:rPr lang="en-US" sz="2000" dirty="0"/>
              <a:t>. 2015. Comparative politics and the synthetic control method. American Journal of Political Science 59: 495–510. </a:t>
            </a:r>
          </a:p>
          <a:p>
            <a:r>
              <a:rPr lang="en-US" sz="2000" dirty="0"/>
              <a:t>Abadie, Alberto, and Javier </a:t>
            </a:r>
            <a:r>
              <a:rPr lang="en-US" sz="2000" dirty="0" err="1"/>
              <a:t>Gardeazabal</a:t>
            </a:r>
            <a:r>
              <a:rPr lang="en-US" sz="2000" dirty="0"/>
              <a:t>. 2003. The economic costs of conflict: A case study of the Basque country. American Economic Review 93: 113–132. </a:t>
            </a:r>
          </a:p>
          <a:p>
            <a:r>
              <a:rPr lang="en-US" sz="2000" dirty="0"/>
              <a:t>Hogan, Thomas P. 2022. De-prosecution and death: A synthetic control analysis of the impact of de-prosecution on homicides. Criminology and Public Policy 21: 489–534.</a:t>
            </a:r>
          </a:p>
          <a:p>
            <a:r>
              <a:rPr lang="en-US" sz="2000" dirty="0"/>
              <a:t>Kaplan, Jacob. 2021. Jacob Kaplan’s Concatenated Files: Uniform Crime Reporting Program Data: Offenses Known and Clearances by Arrest, 1960-2019. Ann Arbor, MI: Inter-university Consortium for Political and Social Research [distributor], 2021-01-16. https://doi.org/10.3886/E100707V16-79720.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299-7AC4-A10A-FDF4-0EC4514D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2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1535-CFFE-4D3A-9EE8-4CBC3C344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Synthetic Control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D980F-D20E-4A61-A993-1EE7C9F9C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Impact of De-Prosecution on Homicide in Philadelphia</a:t>
            </a:r>
          </a:p>
        </p:txBody>
      </p:sp>
    </p:spTree>
    <p:extLst>
      <p:ext uri="{BB962C8B-B14F-4D97-AF65-F5344CB8AC3E}">
        <p14:creationId xmlns:p14="http://schemas.microsoft.com/office/powerpoint/2010/main" val="22648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AC94-0893-4855-9952-16E1F7E88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Datafile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323D-2198-42C0-9067-79233734C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deprosecution-homicide.csv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DA9FA-7D19-47BD-9B54-F1FBA009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6A6DD7-5280-4510-8A3B-39655708D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56334"/>
              </p:ext>
            </p:extLst>
          </p:nvPr>
        </p:nvGraphicFramePr>
        <p:xfrm>
          <a:off x="2547257" y="2461958"/>
          <a:ext cx="7097486" cy="40857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2036">
                  <a:extLst>
                    <a:ext uri="{9D8B030D-6E8A-4147-A177-3AD203B41FA5}">
                      <a16:colId xmlns:a16="http://schemas.microsoft.com/office/drawing/2014/main" val="2303908443"/>
                    </a:ext>
                  </a:extLst>
                </a:gridCol>
                <a:gridCol w="5505450">
                  <a:extLst>
                    <a:ext uri="{9D8B030D-6E8A-4147-A177-3AD203B41FA5}">
                      <a16:colId xmlns:a16="http://schemas.microsoft.com/office/drawing/2014/main" val="587482935"/>
                    </a:ext>
                  </a:extLst>
                </a:gridCol>
              </a:tblGrid>
              <a:tr h="427847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09643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effectLst/>
                          <a:latin typeface="+mj-lt"/>
                        </a:rPr>
                        <a:t>id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Agency ID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590184866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 err="1">
                          <a:effectLst/>
                          <a:latin typeface="+mj-lt"/>
                        </a:rPr>
                        <a:t>ori</a:t>
                      </a:r>
                      <a:endParaRPr lang="en-US" sz="2000" b="0" i="1" u="none" strike="noStrike" dirty="0">
                        <a:effectLst/>
                        <a:latin typeface="+mj-lt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Agency ORI number (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originating agency identifier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3776616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effectLst/>
                          <a:latin typeface="+mj-lt"/>
                        </a:rPr>
                        <a:t>agency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Agency location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316621977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effectLst/>
                          <a:latin typeface="+mj-lt"/>
                        </a:rPr>
                        <a:t>year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Year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255316608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>
                          <a:effectLst/>
                          <a:latin typeface="+mj-lt"/>
                        </a:rPr>
                        <a:t>murd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Number of murders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854765352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effectLst/>
                          <a:latin typeface="+mj-lt"/>
                        </a:rPr>
                        <a:t>rape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forcible rapes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629330425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 err="1">
                          <a:effectLst/>
                          <a:latin typeface="+mj-lt"/>
                        </a:rPr>
                        <a:t>robb</a:t>
                      </a:r>
                      <a:endParaRPr lang="en-US" sz="2000" b="0" i="1" u="none" strike="noStrike" dirty="0">
                        <a:effectLst/>
                        <a:latin typeface="+mj-lt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robberies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539736648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 err="1">
                          <a:effectLst/>
                          <a:latin typeface="+mj-lt"/>
                        </a:rPr>
                        <a:t>aggr</a:t>
                      </a:r>
                      <a:endParaRPr lang="en-US" sz="2000" b="0" i="1" u="none" strike="noStrike" dirty="0">
                        <a:effectLst/>
                        <a:latin typeface="+mj-lt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aggravated assaults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780870488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effectLst/>
                          <a:latin typeface="+mj-lt"/>
                        </a:rPr>
                        <a:t>burg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burglaries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141990424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 err="1">
                          <a:effectLst/>
                          <a:latin typeface="+mj-lt"/>
                        </a:rPr>
                        <a:t>larc</a:t>
                      </a:r>
                      <a:endParaRPr lang="en-US" sz="2000" b="0" i="1" u="none" strike="noStrike" dirty="0">
                        <a:effectLst/>
                        <a:latin typeface="+mj-lt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larcenies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02932110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1" u="none" strike="noStrike" dirty="0">
                          <a:effectLst/>
                          <a:latin typeface="+mj-lt"/>
                        </a:rPr>
                        <a:t>moto</a:t>
                      </a: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Number of </a:t>
                      </a:r>
                      <a:r>
                        <a:rPr lang="en-US" sz="2000" b="0" i="0" u="none" strike="noStrike" dirty="0">
                          <a:effectLst/>
                          <a:latin typeface="+mj-lt"/>
                        </a:rPr>
                        <a:t>vehicle thefts</a:t>
                      </a: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099286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5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6921-7EE7-1C0C-EAAD-1E8EAE61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 and City Homicide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EB230-C23E-1AC9-E7FD-FD44D7977B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QUESTION: Did Philadelphia’s de-prosecution policy increase homicides?</a:t>
                </a:r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Beginning under Seth Williams and continuing under Larry Krasner, the District Attorney’s office adopted an explicit (and public) policy of de-prosecution of misdemeanors and certain felonies (see also Hogan, 2022)</a:t>
                </a:r>
              </a:p>
              <a:p>
                <a:pPr lvl="1"/>
                <a:r>
                  <a:rPr lang="en-US" dirty="0"/>
                  <a:t>Outcome </a:t>
                </a:r>
                <a:r>
                  <a:rPr lang="en-US" dirty="0">
                    <a:sym typeface="Symbol" panose="05050102010706020507" pitchFamily="18" charset="2"/>
                  </a:rPr>
                  <a:t> Homicide offenses known to police from 1990 to 2020 (Kaplan, 2021)</a:t>
                </a:r>
              </a:p>
              <a:p>
                <a:pPr lvl="2"/>
                <a:r>
                  <a:rPr lang="en-US" sz="2000" dirty="0">
                    <a:hlinkClick r:id="rId2"/>
                  </a:rPr>
                  <a:t>https://doi.org/10.3886/E100707V16-79720</a:t>
                </a:r>
                <a:r>
                  <a:rPr lang="en-US" sz="2000" dirty="0">
                    <a:sym typeface="Symbol" panose="05050102010706020507" pitchFamily="18" charset="2"/>
                  </a:rPr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Intervention </a:t>
                </a:r>
                <a:r>
                  <a:rPr lang="en-US" dirty="0">
                    <a:sym typeface="Symbol" panose="05050102010706020507" pitchFamily="18" charset="2"/>
                  </a:rPr>
                  <a:t> De-prosecution policy adopted in </a:t>
                </a:r>
                <a:r>
                  <a:rPr lang="en-US" dirty="0"/>
                  <a:t>2015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=25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pre-intervention years of homicide data (1990-2014)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=6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post-intervention years of homicide data (2015-2020)</a:t>
                </a:r>
              </a:p>
              <a:p>
                <a:pPr lvl="1"/>
                <a:r>
                  <a:rPr lang="en-US" dirty="0"/>
                  <a:t>Control units </a:t>
                </a:r>
                <a:r>
                  <a:rPr lang="en-US" dirty="0">
                    <a:sym typeface="Symbol" panose="05050102010706020507" pitchFamily="18" charset="2"/>
                  </a:rPr>
                  <a:t> Cities with population size of at least 75,000 residents between 1990 and 2020, with non-missing homicide data and at least one homicide annually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=147</m:t>
                    </m:r>
                  </m:oMath>
                </a14:m>
                <a:r>
                  <a:rPr lang="en-US" dirty="0"/>
                  <a:t> control cities or “donor cities”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EB230-C23E-1AC9-E7FD-FD44D7977B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3" t="-1206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B85E-E803-5D04-3068-C7DDAF86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6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Load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library(broom)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cowplot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ggrepel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tidysynth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7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Read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pros &lt;-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("deprosecution-homicide.csv")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names(pros)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[1] "id" 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   "agency" "year"   "pop"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 [7] "rape"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robb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  "burg"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  "moto"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[13] "viol"   "prop"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length(unique(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pros$agency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## [1] 148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2E5BA-A1AE-B5D7-D959-932214356000}"/>
              </a:ext>
            </a:extLst>
          </p:cNvPr>
          <p:cNvSpPr txBox="1"/>
          <p:nvPr/>
        </p:nvSpPr>
        <p:spPr>
          <a:xfrm>
            <a:off x="8172450" y="1650733"/>
            <a:ext cx="3870357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see the full listing of cities, we could type the following:</a:t>
            </a:r>
          </a:p>
          <a:p>
            <a:endParaRPr lang="en-US" sz="1800" dirty="0">
              <a:latin typeface="+mj-lt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list(unique(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pros$agency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66753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BD6-5B41-46D9-B58D-15A3CF64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De-Prosecution: Graph of City Homicide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B0F6-2ECF-44A0-97EF-7752A63A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pros &lt;- pros %&gt;%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pop * 100000,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post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(year &gt;= 2015, 1, 0),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treated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(agency ==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philadelphia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PA", 1, 0))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(pros,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group = agency))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(color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darkgray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(data = subset(pros, treated == 1), mapping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murd.rate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color = "black", linewidth = 1.5)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geom_vline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xintercept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2015,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linetype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"dashed")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theme_gray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base_size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15) + labs(x = "Year", y = "Homicide Rate per 100,000", title = "Agency Trends in Homicide, 1990-2020")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43BB2-CD45-4271-BE14-6232FDC1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C2E9-BBB0-4E49-A88D-C677C9DC57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7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32778</TotalTime>
  <Words>5077</Words>
  <Application>Microsoft Office PowerPoint</Application>
  <PresentationFormat>Widescreen</PresentationFormat>
  <Paragraphs>342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Office Theme</vt:lpstr>
      <vt:lpstr>Evaluation Methods: Part 3 Synthetic Control</vt:lpstr>
      <vt:lpstr>Synthetic Control Design</vt:lpstr>
      <vt:lpstr>Synthetic Control Design</vt:lpstr>
      <vt:lpstr>Synthetic Control Design</vt:lpstr>
      <vt:lpstr>De-Prosecution: Datafile</vt:lpstr>
      <vt:lpstr>De-Prosecution and City Homicide Rates</vt:lpstr>
      <vt:lpstr>De-Prosecution: Load Packages</vt:lpstr>
      <vt:lpstr>De-Prosecution: Read in Data</vt:lpstr>
      <vt:lpstr>De-Prosecution: Graph of City Homicide Rates</vt:lpstr>
      <vt:lpstr>PowerPoint Presentation</vt:lpstr>
      <vt:lpstr>De-Prosecution: A TWFE Model for Reference</vt:lpstr>
      <vt:lpstr>De-Prosecution: A TWFE Model for Reference</vt:lpstr>
      <vt:lpstr>De-Prosecution: A TWFE Model for Reference</vt:lpstr>
      <vt:lpstr>PowerPoint Presentation</vt:lpstr>
      <vt:lpstr>Difference in Differences versus Synthetic Control Model</vt:lpstr>
      <vt:lpstr>Using R for the Synthetic Control Model</vt:lpstr>
      <vt:lpstr>Using R for the Synthetic Control Model</vt:lpstr>
      <vt:lpstr>Using R for the Synthetic Control Model</vt:lpstr>
      <vt:lpstr>Inference with the Synthetic Control Model</vt:lpstr>
      <vt:lpstr>De-Prosecution: Fit the Synthetic Control Model</vt:lpstr>
      <vt:lpstr>De-Prosecution: Grab the Relevant Results </vt:lpstr>
      <vt:lpstr>De-Prosecution: Significance of Post-Intervention ATTs</vt:lpstr>
      <vt:lpstr>De-Prosecution: Visualize the Synthetic Control Model</vt:lpstr>
      <vt:lpstr>PowerPoint Presentation</vt:lpstr>
      <vt:lpstr>De-Prosecution: Visualize the Placebo Treatment Series</vt:lpstr>
      <vt:lpstr>PowerPoint Presentation</vt:lpstr>
      <vt:lpstr>De-Prosecution: Visualize the Weights and MSPE Ratios</vt:lpstr>
      <vt:lpstr>PowerPoint Presentation</vt:lpstr>
      <vt:lpstr>De-Prosecution: Make Refinements to the SCM</vt:lpstr>
      <vt:lpstr>De-Prosecution: Assessing Improvement in Model Fit</vt:lpstr>
      <vt:lpstr>De-Prosecution: Visualize the Refined Model</vt:lpstr>
      <vt:lpstr>PowerPoint Presentation</vt:lpstr>
      <vt:lpstr>De-Prosecution: Identify the SCM-Selected Control Units</vt:lpstr>
      <vt:lpstr>De-Prosecution: Graph the SCM-Selected Series</vt:lpstr>
      <vt:lpstr>PowerPoint Presentation</vt:lpstr>
      <vt:lpstr>De-Prosecution: Estimate the Total Treatment Effect</vt:lpstr>
      <vt:lpstr>Summary of the Synthetic Control Model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Apel</dc:creator>
  <cp:lastModifiedBy>Robert Apel</cp:lastModifiedBy>
  <cp:revision>1739</cp:revision>
  <cp:lastPrinted>2020-09-01T15:34:29Z</cp:lastPrinted>
  <dcterms:created xsi:type="dcterms:W3CDTF">2020-04-26T14:05:00Z</dcterms:created>
  <dcterms:modified xsi:type="dcterms:W3CDTF">2023-11-10T15:55:51Z</dcterms:modified>
</cp:coreProperties>
</file>